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8" r:id="rId3"/>
    <p:sldId id="259" r:id="rId4"/>
    <p:sldId id="260" r:id="rId5"/>
    <p:sldId id="265" r:id="rId6"/>
    <p:sldId id="267" r:id="rId7"/>
    <p:sldId id="268" r:id="rId8"/>
    <p:sldId id="266" r:id="rId9"/>
    <p:sldId id="271" r:id="rId10"/>
    <p:sldId id="272" r:id="rId11"/>
    <p:sldId id="269" r:id="rId12"/>
    <p:sldId id="274" r:id="rId13"/>
    <p:sldId id="275" r:id="rId14"/>
    <p:sldId id="270" r:id="rId15"/>
    <p:sldId id="261" r:id="rId16"/>
    <p:sldId id="262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4/29/2022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2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56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3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70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20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28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13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29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4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92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8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1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A top view of wooden blocks on a white background">
            <a:extLst>
              <a:ext uri="{FF2B5EF4-FFF2-40B4-BE49-F238E27FC236}">
                <a16:creationId xmlns:a16="http://schemas.microsoft.com/office/drawing/2014/main" id="{766AEAB9-F0BD-6913-3B46-F4D270B4C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23" b="-1"/>
          <a:stretch/>
        </p:blipFill>
        <p:spPr>
          <a:xfrm>
            <a:off x="4735487" y="-161286"/>
            <a:ext cx="7456513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529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529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123B1-7579-4C90-97EC-1FCD749B0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469" y="1247140"/>
            <a:ext cx="3608208" cy="4248591"/>
          </a:xfrm>
        </p:spPr>
        <p:txBody>
          <a:bodyPr>
            <a:normAutofit fontScale="90000"/>
          </a:bodyPr>
          <a:lstStyle/>
          <a:p>
            <a:r>
              <a:rPr lang="en-US" sz="3700" b="1" i="0" dirty="0">
                <a:effectLst/>
                <a:latin typeface="Lato Extended"/>
              </a:rPr>
              <a:t>Feature-Based Reinforcement Learning for the Rubik Cube</a:t>
            </a:r>
            <a:br>
              <a:rPr lang="en-US" sz="3700" b="1" i="0" dirty="0">
                <a:effectLst/>
                <a:latin typeface="Lato Extended"/>
              </a:rPr>
            </a:br>
            <a:br>
              <a:rPr lang="en-US" sz="3700" b="1" i="0" dirty="0">
                <a:effectLst/>
                <a:latin typeface="Lato Extended"/>
              </a:rPr>
            </a:br>
            <a:br>
              <a:rPr lang="en-US" sz="3700" dirty="0">
                <a:latin typeface="Lato Extended"/>
              </a:rPr>
            </a:br>
            <a:r>
              <a:rPr lang="en-US" sz="2000" dirty="0">
                <a:solidFill>
                  <a:srgbClr val="FFC000"/>
                </a:solidFill>
              </a:rPr>
              <a:t>Team Members: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1.   Alisha Kareemulla</a:t>
            </a:r>
            <a:br>
              <a:rPr lang="en-US" sz="2000" dirty="0"/>
            </a:br>
            <a:r>
              <a:rPr lang="en-US" sz="2000" dirty="0"/>
              <a:t>2.  Thulasi Theja K S</a:t>
            </a:r>
            <a:br>
              <a:rPr lang="en-US" sz="2000" dirty="0"/>
            </a:br>
            <a:br>
              <a:rPr lang="en-US" sz="3700" b="1" i="0" dirty="0">
                <a:effectLst/>
                <a:latin typeface="Lato Extended"/>
              </a:rPr>
            </a:br>
            <a:endParaRPr lang="en-US" sz="3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F29B87-36A7-4EF8-80D2-4D1333A49BE2}"/>
              </a:ext>
            </a:extLst>
          </p:cNvPr>
          <p:cNvSpPr txBox="1"/>
          <p:nvPr/>
        </p:nvSpPr>
        <p:spPr>
          <a:xfrm>
            <a:off x="6378206" y="2500917"/>
            <a:ext cx="277069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Lato Extended"/>
                <a:ea typeface="+mj-ea"/>
                <a:cs typeface="+mj-cs"/>
              </a:rPr>
              <a:t>Introduction to Artificial Intelligence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612828E-B2DC-41DA-AFE9-2FEF28F33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9009" y="161296"/>
            <a:ext cx="1096412" cy="108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6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B11792-541E-1D21-D646-15B47F67A82E}"/>
              </a:ext>
            </a:extLst>
          </p:cNvPr>
          <p:cNvSpPr txBox="1"/>
          <p:nvPr/>
        </p:nvSpPr>
        <p:spPr>
          <a:xfrm>
            <a:off x="3443385" y="317725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Cube Representation</a:t>
            </a:r>
            <a:endParaRPr lang="en-US" sz="3600" dirty="0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F2F7E663-F68B-23A5-FC42-2336A9559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074" y="1268279"/>
            <a:ext cx="5868177" cy="494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83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27F547-A478-9738-F0BC-B84D3C45C975}"/>
              </a:ext>
            </a:extLst>
          </p:cNvPr>
          <p:cNvSpPr txBox="1"/>
          <p:nvPr/>
        </p:nvSpPr>
        <p:spPr>
          <a:xfrm>
            <a:off x="3345898" y="345963"/>
            <a:ext cx="6815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Deep Q-Learning Stats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BBBEB248-11EB-57FD-28C9-89A1FF82C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054" y="1481351"/>
            <a:ext cx="2846709" cy="3683974"/>
          </a:xfrm>
          <a:prstGeom prst="rect">
            <a:avLst/>
          </a:prstGeom>
        </p:spPr>
      </p:pic>
      <p:pic>
        <p:nvPicPr>
          <p:cNvPr id="9" name="Picture 8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BFF2976-30A7-C308-6DEB-9E5B84998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874" y="1481351"/>
            <a:ext cx="2641436" cy="36630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FA0685-621B-3ECF-1BF3-1BB9DB589AD3}"/>
              </a:ext>
            </a:extLst>
          </p:cNvPr>
          <p:cNvSpPr txBox="1"/>
          <p:nvPr/>
        </p:nvSpPr>
        <p:spPr>
          <a:xfrm>
            <a:off x="2014834" y="5505383"/>
            <a:ext cx="4081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 solved cubes in 45 min of training</a:t>
            </a:r>
          </a:p>
          <a:p>
            <a:r>
              <a:rPr lang="en-US" dirty="0">
                <a:solidFill>
                  <a:schemeClr val="bg1"/>
                </a:solidFill>
              </a:rPr>
              <a:t>	       2x2x2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212BA4-53F5-6B42-93D7-04651B754C78}"/>
              </a:ext>
            </a:extLst>
          </p:cNvPr>
          <p:cNvSpPr txBox="1"/>
          <p:nvPr/>
        </p:nvSpPr>
        <p:spPr>
          <a:xfrm>
            <a:off x="7106524" y="5496374"/>
            <a:ext cx="4425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38 solved cubes in 3.5 hours of training</a:t>
            </a:r>
          </a:p>
          <a:p>
            <a:r>
              <a:rPr lang="en-US" dirty="0">
                <a:solidFill>
                  <a:schemeClr val="bg1"/>
                </a:solidFill>
              </a:rPr>
              <a:t>	        3x3x3 </a:t>
            </a:r>
          </a:p>
        </p:txBody>
      </p:sp>
    </p:spTree>
    <p:extLst>
      <p:ext uri="{BB962C8B-B14F-4D97-AF65-F5344CB8AC3E}">
        <p14:creationId xmlns:p14="http://schemas.microsoft.com/office/powerpoint/2010/main" val="3374106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B38B554-CFFD-A2BC-7DE4-282B3DAC4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193" y="1892650"/>
            <a:ext cx="8237770" cy="3774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734293-60F1-804B-62E0-D16354F1D283}"/>
              </a:ext>
            </a:extLst>
          </p:cNvPr>
          <p:cNvSpPr txBox="1"/>
          <p:nvPr/>
        </p:nvSpPr>
        <p:spPr>
          <a:xfrm>
            <a:off x="2449193" y="345963"/>
            <a:ext cx="79602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2x2x2 cube stats after 45 minutes of training</a:t>
            </a:r>
          </a:p>
        </p:txBody>
      </p:sp>
    </p:spTree>
    <p:extLst>
      <p:ext uri="{BB962C8B-B14F-4D97-AF65-F5344CB8AC3E}">
        <p14:creationId xmlns:p14="http://schemas.microsoft.com/office/powerpoint/2010/main" val="4132097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B362F4-3FAC-7261-C27E-72F0EDE4B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69" y="469142"/>
            <a:ext cx="3114186" cy="543739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00CEB32-38CC-F8B3-81CD-56424656A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737" y="469142"/>
            <a:ext cx="3037966" cy="534110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7055B76-A72B-86EA-E7D9-800A1BEDE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206" y="469142"/>
            <a:ext cx="2933579" cy="5309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86DCCD-49AB-EB49-2E24-32E22A81BCC6}"/>
              </a:ext>
            </a:extLst>
          </p:cNvPr>
          <p:cNvSpPr txBox="1"/>
          <p:nvPr/>
        </p:nvSpPr>
        <p:spPr>
          <a:xfrm>
            <a:off x="814621" y="6115050"/>
            <a:ext cx="1074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28 squares				32 squares			   36 squares</a:t>
            </a:r>
          </a:p>
        </p:txBody>
      </p:sp>
    </p:spTree>
    <p:extLst>
      <p:ext uri="{BB962C8B-B14F-4D97-AF65-F5344CB8AC3E}">
        <p14:creationId xmlns:p14="http://schemas.microsoft.com/office/powerpoint/2010/main" val="3802363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1B56AF-2BCB-C13F-1358-3CF3CD8AAA28}"/>
              </a:ext>
            </a:extLst>
          </p:cNvPr>
          <p:cNvSpPr txBox="1"/>
          <p:nvPr/>
        </p:nvSpPr>
        <p:spPr>
          <a:xfrm>
            <a:off x="3000665" y="364624"/>
            <a:ext cx="6815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SARSA Stats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3DEE10-554C-59A2-718C-3B6E1680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99" y="1735934"/>
            <a:ext cx="3756986" cy="2415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BA3553-3BE0-6E31-DA7B-BC8E4FCF1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517" y="1774036"/>
            <a:ext cx="3589331" cy="2339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7174DD-B560-34ED-88BD-834757752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192" y="4492797"/>
            <a:ext cx="4801934" cy="152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26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Check List">
            <a:extLst>
              <a:ext uri="{FF2B5EF4-FFF2-40B4-BE49-F238E27FC236}">
                <a16:creationId xmlns:a16="http://schemas.microsoft.com/office/drawing/2014/main" id="{59750B44-3FE2-FAE1-E104-E160D836B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2392" y="2418659"/>
            <a:ext cx="2354563" cy="2354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AA6EDF-4038-40DA-990E-8B93E8499EF5}"/>
              </a:ext>
            </a:extLst>
          </p:cNvPr>
          <p:cNvSpPr txBox="1"/>
          <p:nvPr/>
        </p:nvSpPr>
        <p:spPr>
          <a:xfrm>
            <a:off x="1257083" y="230024"/>
            <a:ext cx="9677833" cy="113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Deliverables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E6170-91B9-4AD2-ABB6-1396852DE17B}"/>
              </a:ext>
            </a:extLst>
          </p:cNvPr>
          <p:cNvSpPr txBox="1"/>
          <p:nvPr/>
        </p:nvSpPr>
        <p:spPr>
          <a:xfrm>
            <a:off x="5140920" y="1972191"/>
            <a:ext cx="600410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Documentation Report (README.md)</a:t>
            </a:r>
          </a:p>
          <a:p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Python programming files (.py files) and the test results of the project.</a:t>
            </a:r>
          </a:p>
          <a:p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GitHub repository link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YouTube video of the developed project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16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" descr="Black pen against a sheet with shaded numbers">
            <a:extLst>
              <a:ext uri="{FF2B5EF4-FFF2-40B4-BE49-F238E27FC236}">
                <a16:creationId xmlns:a16="http://schemas.microsoft.com/office/drawing/2014/main" id="{71FD1E4F-B48D-E5D6-AB00-075FBC310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30" r="2583" b="-1"/>
          <a:stretch/>
        </p:blipFill>
        <p:spPr>
          <a:xfrm>
            <a:off x="1779" y="10"/>
            <a:ext cx="4627942" cy="68579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B73BAD-8C14-4ABA-BE55-360DBD3B1D13}"/>
              </a:ext>
            </a:extLst>
          </p:cNvPr>
          <p:cNvSpPr txBox="1"/>
          <p:nvPr/>
        </p:nvSpPr>
        <p:spPr>
          <a:xfrm>
            <a:off x="1255559" y="241035"/>
            <a:ext cx="9677833" cy="113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Evaluation Methodologies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560C2AF-80EF-44F2-A956-E9CE7BE56EA8}"/>
              </a:ext>
            </a:extLst>
          </p:cNvPr>
          <p:cNvSpPr txBox="1"/>
          <p:nvPr/>
        </p:nvSpPr>
        <p:spPr>
          <a:xfrm>
            <a:off x="5288512" y="1761551"/>
            <a:ext cx="602990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success of the project is determined by the successful implementation of the RL algorithms Q-Learning and SARSA.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agent must be able to successfully solve the cube to its initial position or must be able to solve most of the pieces.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SARSA is preferable over Q-Learning to minimize errors which is shown from the above statistics.</a:t>
            </a:r>
          </a:p>
        </p:txBody>
      </p:sp>
    </p:spTree>
    <p:extLst>
      <p:ext uri="{BB962C8B-B14F-4D97-AF65-F5344CB8AC3E}">
        <p14:creationId xmlns:p14="http://schemas.microsoft.com/office/powerpoint/2010/main" val="275214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A top view of wooden blocks on a white background">
            <a:extLst>
              <a:ext uri="{FF2B5EF4-FFF2-40B4-BE49-F238E27FC236}">
                <a16:creationId xmlns:a16="http://schemas.microsoft.com/office/drawing/2014/main" id="{766AEAB9-F0BD-6913-3B46-F4D270B4C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23" b="-1"/>
          <a:stretch/>
        </p:blipFill>
        <p:spPr>
          <a:xfrm>
            <a:off x="4735487" y="-161286"/>
            <a:ext cx="745651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B123B1-7579-4C90-97EC-1FCD749B0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441" y="2954642"/>
            <a:ext cx="3760237" cy="4248591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effectLst/>
                <a:latin typeface="Lato Extended"/>
              </a:rPr>
              <a:t>Thank You</a:t>
            </a:r>
            <a:br>
              <a:rPr lang="en-US" sz="3700" b="1" i="0" dirty="0">
                <a:effectLst/>
                <a:latin typeface="Lato Extended"/>
              </a:rPr>
            </a:br>
            <a:br>
              <a:rPr lang="en-US" sz="3700" b="1" i="0" dirty="0">
                <a:effectLst/>
                <a:latin typeface="Lato Extended"/>
              </a:rPr>
            </a:br>
            <a:br>
              <a:rPr lang="en-US" sz="3700" dirty="0">
                <a:latin typeface="Lato Extended"/>
              </a:rPr>
            </a:br>
            <a:br>
              <a:rPr lang="en-US" sz="2000" dirty="0"/>
            </a:br>
            <a:br>
              <a:rPr lang="en-US" sz="3700" b="1" i="0" dirty="0">
                <a:effectLst/>
                <a:latin typeface="Lato Extended"/>
              </a:rPr>
            </a:b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2688573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2B482E-5077-4196-A312-BA9CFF0BC2AD}"/>
              </a:ext>
            </a:extLst>
          </p:cNvPr>
          <p:cNvSpPr txBox="1"/>
          <p:nvPr/>
        </p:nvSpPr>
        <p:spPr>
          <a:xfrm>
            <a:off x="3697254" y="360001"/>
            <a:ext cx="5274129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Description of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88E9E-F366-4E8F-8060-E2A020F9E0F5}"/>
              </a:ext>
            </a:extLst>
          </p:cNvPr>
          <p:cNvSpPr txBox="1"/>
          <p:nvPr/>
        </p:nvSpPr>
        <p:spPr>
          <a:xfrm>
            <a:off x="2006082" y="3990096"/>
            <a:ext cx="4161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Create and train a reinforcement learning agent that learns to solve a 2x2x2 and 3x3x3 size Rubik cube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2051D-8E8D-47B1-A271-8B5151123C9D}"/>
              </a:ext>
            </a:extLst>
          </p:cNvPr>
          <p:cNvSpPr txBox="1"/>
          <p:nvPr/>
        </p:nvSpPr>
        <p:spPr>
          <a:xfrm>
            <a:off x="7604449" y="3990096"/>
            <a:ext cx="2733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This is done using feature-based state representations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0BA90C4-DC00-444A-8C61-9A101EAB0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40" y="1964707"/>
            <a:ext cx="1659741" cy="1618247"/>
          </a:xfrm>
          <a:prstGeom prst="rect">
            <a:avLst/>
          </a:prstGeom>
        </p:spPr>
      </p:pic>
      <p:pic>
        <p:nvPicPr>
          <p:cNvPr id="1026" name="Picture 2" descr="Rubik's Cube layout construction and validation algorithm">
            <a:extLst>
              <a:ext uri="{FF2B5EF4-FFF2-40B4-BE49-F238E27FC236}">
                <a16:creationId xmlns:a16="http://schemas.microsoft.com/office/drawing/2014/main" id="{435685C8-23BB-4545-8C35-84D07DDF3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69" y="1898629"/>
            <a:ext cx="1768091" cy="176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926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03B49-8AFC-44E0-99EC-DB426FC0C454}"/>
              </a:ext>
            </a:extLst>
          </p:cNvPr>
          <p:cNvSpPr txBox="1"/>
          <p:nvPr/>
        </p:nvSpPr>
        <p:spPr>
          <a:xfrm>
            <a:off x="1599021" y="363630"/>
            <a:ext cx="9677833" cy="113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Project Objectives</a:t>
            </a:r>
            <a:endParaRPr lang="en-US" sz="3600" b="1" dirty="0">
              <a:solidFill>
                <a:schemeClr val="accent4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 descr="Bullseye">
            <a:extLst>
              <a:ext uri="{FF2B5EF4-FFF2-40B4-BE49-F238E27FC236}">
                <a16:creationId xmlns:a16="http://schemas.microsoft.com/office/drawing/2014/main" id="{8B9BC8A0-D579-CE99-8A4F-24D55E92D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9021" y="2185828"/>
            <a:ext cx="2691675" cy="2691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B7BFAE-5A48-495E-8765-EC338948BCDF}"/>
              </a:ext>
            </a:extLst>
          </p:cNvPr>
          <p:cNvSpPr txBox="1"/>
          <p:nvPr/>
        </p:nvSpPr>
        <p:spPr>
          <a:xfrm>
            <a:off x="4948166" y="1875453"/>
            <a:ext cx="6328687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Generating the initial cube and scrambling it    randomly every time.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Creating a RL agent that can solve 2x2x2 and 3x3x3 rubric cube.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the agent based on the state of the cube using Reinforcement learning algorithms and comparing them.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62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268A4-79DB-4151-9535-BDC4C1E37A82}"/>
              </a:ext>
            </a:extLst>
          </p:cNvPr>
          <p:cNvSpPr txBox="1"/>
          <p:nvPr/>
        </p:nvSpPr>
        <p:spPr>
          <a:xfrm>
            <a:off x="1098462" y="0"/>
            <a:ext cx="9677833" cy="113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Approach</a:t>
            </a:r>
          </a:p>
        </p:txBody>
      </p:sp>
      <p:pic>
        <p:nvPicPr>
          <p:cNvPr id="19" name="Graphic 18" descr="Head with Gears">
            <a:extLst>
              <a:ext uri="{FF2B5EF4-FFF2-40B4-BE49-F238E27FC236}">
                <a16:creationId xmlns:a16="http://schemas.microsoft.com/office/drawing/2014/main" id="{03581405-1797-4FDF-B5C6-869491A32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8380" y="2377958"/>
            <a:ext cx="2549953" cy="25499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BAF407-D58B-4850-A657-5A335628BD89}"/>
              </a:ext>
            </a:extLst>
          </p:cNvPr>
          <p:cNvSpPr txBox="1"/>
          <p:nvPr/>
        </p:nvSpPr>
        <p:spPr>
          <a:xfrm>
            <a:off x="5011616" y="1531841"/>
            <a:ext cx="600410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Creating the rubric cube design for 2x2x2 and 3x3x3 using Python and its modules.</a:t>
            </a:r>
          </a:p>
          <a:p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Creating an agent that can solve the cube.</a:t>
            </a:r>
          </a:p>
          <a:p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Training the agent based on the state of the cube.</a:t>
            </a:r>
          </a:p>
          <a:p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Reinforcement learning algorithms i.e., Deep </a:t>
            </a: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Q-Learning and SARSA is used.</a:t>
            </a:r>
            <a:r>
              <a:rPr lang="en-US" sz="1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The reward system primarily focuses on the number of entirely-correct blocks / current state based on the algorithm.</a:t>
            </a:r>
            <a:endParaRPr lang="en-US" sz="18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27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3D59BF-EB98-5253-6AB2-5759ED26CC15}"/>
              </a:ext>
            </a:extLst>
          </p:cNvPr>
          <p:cNvSpPr txBox="1"/>
          <p:nvPr/>
        </p:nvSpPr>
        <p:spPr>
          <a:xfrm>
            <a:off x="1098462" y="0"/>
            <a:ext cx="9677833" cy="1134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Deep Q-Learning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FED321-F04B-7610-9A41-A26E704A0DF7}"/>
              </a:ext>
            </a:extLst>
          </p:cNvPr>
          <p:cNvSpPr txBox="1"/>
          <p:nvPr/>
        </p:nvSpPr>
        <p:spPr>
          <a:xfrm>
            <a:off x="1509011" y="1045029"/>
            <a:ext cx="10303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   Involves Agent-&gt; a </a:t>
            </a:r>
          </a:p>
          <a:p>
            <a:r>
              <a:rPr lang="en-US" dirty="0">
                <a:solidFill>
                  <a:schemeClr val="bg1"/>
                </a:solidFill>
              </a:rPr>
              <a:t>        set of states-&gt; S</a:t>
            </a:r>
          </a:p>
          <a:p>
            <a:r>
              <a:rPr lang="en-US" dirty="0">
                <a:solidFill>
                  <a:schemeClr val="bg1"/>
                </a:solidFill>
              </a:rPr>
              <a:t>        set of Actions per state-&gt; A</a:t>
            </a:r>
          </a:p>
          <a:p>
            <a:r>
              <a:rPr lang="en-US" dirty="0">
                <a:solidFill>
                  <a:schemeClr val="bg1"/>
                </a:solidFill>
              </a:rPr>
              <a:t>        reward, r</a:t>
            </a:r>
          </a:p>
          <a:p>
            <a:r>
              <a:rPr lang="en-US" dirty="0">
                <a:solidFill>
                  <a:schemeClr val="bg1"/>
                </a:solidFill>
              </a:rPr>
              <a:t>        epsilon</a:t>
            </a:r>
          </a:p>
          <a:p>
            <a:r>
              <a:rPr lang="en-US" dirty="0">
                <a:solidFill>
                  <a:schemeClr val="bg1"/>
                </a:solidFill>
              </a:rPr>
              <a:t>        Discount factor, gamma -&gt;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probability to succeed at every step -&gt; between 0 and 1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C9F4162-23C2-383D-1CCE-F9FBD76E7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960" y="2957048"/>
            <a:ext cx="6118659" cy="335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62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E62012-959E-196A-D5B5-870015A58099}"/>
              </a:ext>
            </a:extLst>
          </p:cNvPr>
          <p:cNvSpPr txBox="1"/>
          <p:nvPr/>
        </p:nvSpPr>
        <p:spPr>
          <a:xfrm>
            <a:off x="2740868" y="202554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Procedure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183F0-5FCF-3769-18EA-E1CEFB0BC68C}"/>
              </a:ext>
            </a:extLst>
          </p:cNvPr>
          <p:cNvSpPr txBox="1"/>
          <p:nvPr/>
        </p:nvSpPr>
        <p:spPr>
          <a:xfrm>
            <a:off x="1586205" y="1400681"/>
            <a:ext cx="1021701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All the past experience is stored by the user in memory.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  The next action is determined by the maximum output of the Q-network.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 The loss function here is mean squared error of the predicted Q-value and the target Q                    value – Q*.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 However, we do not know the target or actual value here as we are dealing with a  reinforcement learning problem.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The Q-value update equation derived from the Bellman equation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6DE6B-793C-A8D7-957D-7D6733680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900" y="4772032"/>
            <a:ext cx="7043719" cy="99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3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3EA3F0C-FFF5-6C4D-1474-B2C016F6A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43" y="2855902"/>
            <a:ext cx="6448896" cy="33762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6C4578-62A0-70EB-F82B-17E1F9E0AF26}"/>
              </a:ext>
            </a:extLst>
          </p:cNvPr>
          <p:cNvSpPr txBox="1"/>
          <p:nvPr/>
        </p:nvSpPr>
        <p:spPr>
          <a:xfrm>
            <a:off x="1472348" y="1053100"/>
            <a:ext cx="101442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State–action–reward–state–action (SARSA) is an algorithm for learning a Markov Decision process policy.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Agent interacts with the environment and updates the policy based on actions taken, hence this is known as an on-policy learning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3F349-7421-314B-4D9F-30E4A7914427}"/>
              </a:ext>
            </a:extLst>
          </p:cNvPr>
          <p:cNvSpPr txBox="1"/>
          <p:nvPr/>
        </p:nvSpPr>
        <p:spPr>
          <a:xfrm>
            <a:off x="2740868" y="202554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SARSA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14D99A-B5EE-67D2-A083-3A644FBB4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382" y="3429000"/>
            <a:ext cx="3330229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0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B30BAC2-77DA-848C-DA39-D9C610D66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99" y="746449"/>
            <a:ext cx="9595706" cy="501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01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A top view of wooden blocks on a white background">
            <a:extLst>
              <a:ext uri="{FF2B5EF4-FFF2-40B4-BE49-F238E27FC236}">
                <a16:creationId xmlns:a16="http://schemas.microsoft.com/office/drawing/2014/main" id="{766AEAB9-F0BD-6913-3B46-F4D270B4C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23" b="-1"/>
          <a:stretch/>
        </p:blipFill>
        <p:spPr>
          <a:xfrm>
            <a:off x="4735487" y="-161286"/>
            <a:ext cx="745651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B123B1-7579-4C90-97EC-1FCD749B0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048" y="2217524"/>
            <a:ext cx="3097462" cy="2848999"/>
          </a:xfrm>
        </p:spPr>
        <p:txBody>
          <a:bodyPr>
            <a:normAutofit fontScale="90000"/>
          </a:bodyPr>
          <a:lstStyle/>
          <a:p>
            <a:r>
              <a:rPr lang="en-US" sz="6700" dirty="0">
                <a:latin typeface="Lato Extended"/>
              </a:rPr>
              <a:t>Code Review</a:t>
            </a:r>
            <a:br>
              <a:rPr lang="en-US" sz="3700" b="1" i="0" dirty="0">
                <a:effectLst/>
                <a:latin typeface="Lato Extended"/>
              </a:rPr>
            </a:br>
            <a:br>
              <a:rPr lang="en-US" sz="3700" b="1" i="0" dirty="0">
                <a:effectLst/>
                <a:latin typeface="Lato Extended"/>
              </a:rPr>
            </a:br>
            <a:br>
              <a:rPr lang="en-US" sz="3700" dirty="0">
                <a:latin typeface="Lato Extended"/>
              </a:rPr>
            </a:br>
            <a:br>
              <a:rPr lang="en-US" sz="2000" dirty="0"/>
            </a:br>
            <a:br>
              <a:rPr lang="en-US" sz="3700" b="1" i="0" dirty="0">
                <a:effectLst/>
                <a:latin typeface="Lato Extended"/>
              </a:rPr>
            </a:b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9050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InterweaveVTI">
  <a:themeElements>
    <a:clrScheme name="AnalogousFromRegularSeed_2SEEDS">
      <a:dk1>
        <a:srgbClr val="000000"/>
      </a:dk1>
      <a:lt1>
        <a:srgbClr val="FFFFFF"/>
      </a:lt1>
      <a:dk2>
        <a:srgbClr val="243541"/>
      </a:dk2>
      <a:lt2>
        <a:srgbClr val="E8E4E2"/>
      </a:lt2>
      <a:accent1>
        <a:srgbClr val="2685C6"/>
      </a:accent1>
      <a:accent2>
        <a:srgbClr val="2EB2B1"/>
      </a:accent2>
      <a:accent3>
        <a:srgbClr val="3855D8"/>
      </a:accent3>
      <a:accent4>
        <a:srgbClr val="C65826"/>
      </a:accent4>
      <a:accent5>
        <a:srgbClr val="C49D33"/>
      </a:accent5>
      <a:accent6>
        <a:srgbClr val="97AC21"/>
      </a:accent6>
      <a:hlink>
        <a:srgbClr val="BA703E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504</Words>
  <Application>Microsoft Office PowerPoint</Application>
  <PresentationFormat>Widescreen</PresentationFormat>
  <Paragraphs>81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Lato Extended</vt:lpstr>
      <vt:lpstr>Neue Haas Grotesk Text Pro</vt:lpstr>
      <vt:lpstr>Wingdings</vt:lpstr>
      <vt:lpstr>InterweaveVTI</vt:lpstr>
      <vt:lpstr>Feature-Based Reinforcement Learning for the Rubik Cube   Team Members:  1.   Alisha Kareemulla 2.  Thulasi Theja K 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Review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Feature-Based Reinforcement Learning for the Rubik Cube</dc:title>
  <dc:creator>Alisha Kareem</dc:creator>
  <cp:lastModifiedBy>K S, Thulasi Theja</cp:lastModifiedBy>
  <cp:revision>42</cp:revision>
  <dcterms:created xsi:type="dcterms:W3CDTF">2022-04-06T17:16:02Z</dcterms:created>
  <dcterms:modified xsi:type="dcterms:W3CDTF">2022-04-30T02:44:51Z</dcterms:modified>
</cp:coreProperties>
</file>